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Students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WHS</c:v>
                </c:pt>
                <c:pt idx="1">
                  <c:v>WHS 9th</c:v>
                </c:pt>
                <c:pt idx="2">
                  <c:v>Hall</c:v>
                </c:pt>
                <c:pt idx="3">
                  <c:v>Tison</c:v>
                </c:pt>
                <c:pt idx="4">
                  <c:v>Austin</c:v>
                </c:pt>
                <c:pt idx="5">
                  <c:v>Crockett</c:v>
                </c:pt>
                <c:pt idx="6">
                  <c:v>Curtis</c:v>
                </c:pt>
                <c:pt idx="7">
                  <c:v>Ikard</c:v>
                </c:pt>
                <c:pt idx="8">
                  <c:v>Martin</c:v>
                </c:pt>
                <c:pt idx="9">
                  <c:v>Seguin</c:v>
                </c:pt>
                <c:pt idx="10">
                  <c:v>Wright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1579</c:v>
                </c:pt>
                <c:pt idx="1">
                  <c:v>578</c:v>
                </c:pt>
                <c:pt idx="2">
                  <c:v>581</c:v>
                </c:pt>
                <c:pt idx="3">
                  <c:v>597</c:v>
                </c:pt>
                <c:pt idx="4">
                  <c:v>537</c:v>
                </c:pt>
                <c:pt idx="5">
                  <c:v>565</c:v>
                </c:pt>
                <c:pt idx="6">
                  <c:v>670</c:v>
                </c:pt>
                <c:pt idx="7">
                  <c:v>617</c:v>
                </c:pt>
                <c:pt idx="8">
                  <c:v>523</c:v>
                </c:pt>
                <c:pt idx="9">
                  <c:v>601</c:v>
                </c:pt>
                <c:pt idx="10">
                  <c:v>662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 Computers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WHS</c:v>
                </c:pt>
                <c:pt idx="1">
                  <c:v>WHS 9th</c:v>
                </c:pt>
                <c:pt idx="2">
                  <c:v>Hall</c:v>
                </c:pt>
                <c:pt idx="3">
                  <c:v>Tison</c:v>
                </c:pt>
                <c:pt idx="4">
                  <c:v>Austin</c:v>
                </c:pt>
                <c:pt idx="5">
                  <c:v>Crockett</c:v>
                </c:pt>
                <c:pt idx="6">
                  <c:v>Curtis</c:v>
                </c:pt>
                <c:pt idx="7">
                  <c:v>Ikard</c:v>
                </c:pt>
                <c:pt idx="8">
                  <c:v>Martin</c:v>
                </c:pt>
                <c:pt idx="9">
                  <c:v>Seguin</c:v>
                </c:pt>
                <c:pt idx="10">
                  <c:v>Wright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770</c:v>
                </c:pt>
                <c:pt idx="1">
                  <c:v>417</c:v>
                </c:pt>
                <c:pt idx="2">
                  <c:v>253</c:v>
                </c:pt>
                <c:pt idx="3">
                  <c:v>229</c:v>
                </c:pt>
                <c:pt idx="4">
                  <c:v>161</c:v>
                </c:pt>
                <c:pt idx="5">
                  <c:v>154</c:v>
                </c:pt>
                <c:pt idx="6">
                  <c:v>213</c:v>
                </c:pt>
                <c:pt idx="7">
                  <c:v>236</c:v>
                </c:pt>
                <c:pt idx="8">
                  <c:v>182</c:v>
                </c:pt>
                <c:pt idx="9">
                  <c:v>212</c:v>
                </c:pt>
                <c:pt idx="10">
                  <c:v>206</c:v>
                </c:pt>
              </c:numCache>
            </c:numRef>
          </c:val>
        </c:ser>
        <c:axId val="152105728"/>
        <c:axId val="152107264"/>
      </c:barChart>
      <c:catAx>
        <c:axId val="152105728"/>
        <c:scaling>
          <c:orientation val="minMax"/>
        </c:scaling>
        <c:axPos val="b"/>
        <c:tickLblPos val="nextTo"/>
        <c:crossAx val="152107264"/>
        <c:crosses val="autoZero"/>
        <c:auto val="1"/>
        <c:lblAlgn val="ctr"/>
        <c:lblOffset val="100"/>
      </c:catAx>
      <c:valAx>
        <c:axId val="152107264"/>
        <c:scaling>
          <c:orientation val="minMax"/>
        </c:scaling>
        <c:axPos val="l"/>
        <c:majorGridlines/>
        <c:numFmt formatCode="General" sourceLinked="1"/>
        <c:tickLblPos val="nextTo"/>
        <c:crossAx val="1521057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FA4108-EC0E-455D-8A60-7D663951F2C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081630-901C-4575-8B34-A1FC4A5257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usac.org/s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829761"/>
          </a:xfrm>
        </p:spPr>
        <p:txBody>
          <a:bodyPr/>
          <a:lstStyle/>
          <a:p>
            <a:r>
              <a:rPr lang="en-US" dirty="0" smtClean="0"/>
              <a:t>WISD Technology Plan</a:t>
            </a:r>
            <a:br>
              <a:rPr lang="en-US" dirty="0" smtClean="0"/>
            </a:br>
            <a:r>
              <a:rPr lang="en-US" dirty="0" smtClean="0"/>
              <a:t>2010 - 2013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1199704"/>
          </a:xfrm>
        </p:spPr>
        <p:txBody>
          <a:bodyPr/>
          <a:lstStyle/>
          <a:p>
            <a:r>
              <a:rPr lang="en-US" dirty="0" smtClean="0"/>
              <a:t>Introduction to E-Rate </a:t>
            </a:r>
            <a:endParaRPr lang="en-US" dirty="0"/>
          </a:p>
        </p:txBody>
      </p:sp>
      <p:pic>
        <p:nvPicPr>
          <p:cNvPr id="4" name="Picture 3" descr="wisdheadw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057400"/>
          </a:xfrm>
          <a:prstGeom prst="rect">
            <a:avLst/>
          </a:prstGeom>
        </p:spPr>
      </p:pic>
      <p:pic>
        <p:nvPicPr>
          <p:cNvPr id="5" name="Picture 4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support and leadership for inclusion to classroom.</a:t>
            </a:r>
          </a:p>
          <a:p>
            <a:r>
              <a:rPr lang="en-US" dirty="0" smtClean="0"/>
              <a:t>Use student online management technology to improve efficiency.</a:t>
            </a:r>
          </a:p>
          <a:p>
            <a:r>
              <a:rPr lang="en-US" dirty="0" smtClean="0"/>
              <a:t>Encourage community involvement</a:t>
            </a:r>
          </a:p>
          <a:p>
            <a:r>
              <a:rPr lang="en-US" dirty="0" smtClean="0"/>
              <a:t>Improve adult literacy programs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 </a:t>
            </a:r>
            <a:r>
              <a:rPr lang="en-US" dirty="0" smtClean="0"/>
              <a:t>#3 - </a:t>
            </a:r>
            <a:r>
              <a:rPr lang="en-US" dirty="0" smtClean="0"/>
              <a:t>Objectives to address:</a:t>
            </a:r>
            <a:endParaRPr lang="en-US" dirty="0"/>
          </a:p>
        </p:txBody>
      </p:sp>
      <p:pic>
        <p:nvPicPr>
          <p:cNvPr id="4" name="Picture 3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Encourage good communication</a:t>
            </a:r>
          </a:p>
          <a:p>
            <a:r>
              <a:rPr lang="en-US" dirty="0" smtClean="0"/>
              <a:t>Provide safe and secure environment</a:t>
            </a:r>
          </a:p>
          <a:p>
            <a:r>
              <a:rPr lang="en-US" dirty="0" smtClean="0"/>
              <a:t>Have all staff at or above Advanced Tech level on </a:t>
            </a:r>
            <a:r>
              <a:rPr lang="en-US" dirty="0" err="1" smtClean="0"/>
              <a:t>STaR</a:t>
            </a:r>
            <a:r>
              <a:rPr lang="en-US" dirty="0" smtClean="0"/>
              <a:t> standards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 </a:t>
            </a:r>
            <a:r>
              <a:rPr lang="en-US" dirty="0" smtClean="0"/>
              <a:t>#4 </a:t>
            </a:r>
            <a:r>
              <a:rPr lang="en-US" dirty="0" smtClean="0"/>
              <a:t>– Objectives to address:</a:t>
            </a:r>
            <a:endParaRPr lang="en-US" dirty="0"/>
          </a:p>
        </p:txBody>
      </p:sp>
      <p:pic>
        <p:nvPicPr>
          <p:cNvPr id="4" name="Picture 3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of Computers</a:t>
            </a:r>
            <a:endParaRPr lang="en-US" dirty="0"/>
          </a:p>
        </p:txBody>
      </p:sp>
      <p:pic>
        <p:nvPicPr>
          <p:cNvPr id="5" name="Picture 4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our chart and goals, you can see that we have a ways to go but we are still making progress. We as a district also have a 3 year budgeted plan to meet and exceed TEA’s standards and requirements to ensure our children will be ready to be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Picture 3" descr="kangaroo-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267200"/>
            <a:ext cx="2362200" cy="2362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86400" y="6096000"/>
            <a:ext cx="3124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images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discounts to schools to obtain telecommunication access.</a:t>
            </a:r>
          </a:p>
          <a:p>
            <a:r>
              <a:rPr lang="en-US" dirty="0" smtClean="0"/>
              <a:t>Administered by the USAC</a:t>
            </a:r>
          </a:p>
          <a:p>
            <a:r>
              <a:rPr lang="en-US" dirty="0" smtClean="0"/>
              <a:t>Provides discounts of schools ranging from 20% to 90% depending on qualifications.</a:t>
            </a:r>
          </a:p>
          <a:p>
            <a:r>
              <a:rPr lang="en-US" dirty="0" smtClean="0"/>
              <a:t>Schools must apply to program to receive funding.</a:t>
            </a:r>
          </a:p>
          <a:p>
            <a:r>
              <a:rPr lang="en-US" dirty="0" smtClean="0">
                <a:hlinkClick r:id="rId2"/>
              </a:rPr>
              <a:t>Schools and Libraries Program - USAC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E-Rate?</a:t>
            </a:r>
            <a:endParaRPr lang="en-US" dirty="0"/>
          </a:p>
        </p:txBody>
      </p:sp>
      <p:pic>
        <p:nvPicPr>
          <p:cNvPr id="5" name="Picture 4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Telecommunication services</a:t>
            </a:r>
          </a:p>
          <a:p>
            <a:r>
              <a:rPr lang="en-US" dirty="0" smtClean="0"/>
              <a:t>Internet access</a:t>
            </a:r>
          </a:p>
          <a:p>
            <a:r>
              <a:rPr lang="en-US" dirty="0" smtClean="0"/>
              <a:t>Internal connections</a:t>
            </a:r>
          </a:p>
          <a:p>
            <a:r>
              <a:rPr lang="en-US" dirty="0" smtClean="0"/>
              <a:t>Basic maintenance of internal connections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categories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District must apply to program</a:t>
            </a:r>
          </a:p>
          <a:p>
            <a:r>
              <a:rPr lang="en-US" dirty="0" smtClean="0"/>
              <a:t>District must have a technology plan.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receive this?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6908800" cy="3886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Weatherford Technology Plan	</a:t>
            </a:r>
            <a:endParaRPr lang="en-US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vision of technology</a:t>
            </a:r>
          </a:p>
          <a:p>
            <a:r>
              <a:rPr lang="en-US" dirty="0" smtClean="0"/>
              <a:t>Improve academic achievement</a:t>
            </a:r>
          </a:p>
          <a:p>
            <a:r>
              <a:rPr lang="en-US" dirty="0" smtClean="0"/>
              <a:t>Technology literacy</a:t>
            </a:r>
          </a:p>
          <a:p>
            <a:r>
              <a:rPr lang="en-US" dirty="0" smtClean="0"/>
              <a:t>Improve critical thinking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 #1:  Promote integration of technology in curriculum</a:t>
            </a:r>
          </a:p>
          <a:p>
            <a:endParaRPr lang="en-US" dirty="0" smtClean="0"/>
          </a:p>
          <a:p>
            <a:r>
              <a:rPr lang="en-US" dirty="0" smtClean="0"/>
              <a:t>Goal #2:  Provide professional development to staff</a:t>
            </a:r>
          </a:p>
          <a:p>
            <a:endParaRPr lang="en-US" dirty="0" smtClean="0"/>
          </a:p>
          <a:p>
            <a:r>
              <a:rPr lang="en-US" dirty="0" smtClean="0"/>
              <a:t>Goal #3:  Provide effective leadership and support</a:t>
            </a:r>
          </a:p>
          <a:p>
            <a:endParaRPr lang="en-US" dirty="0" smtClean="0"/>
          </a:p>
          <a:p>
            <a:r>
              <a:rPr lang="en-US" dirty="0" smtClean="0"/>
              <a:t>Goal #4:  Maintain an effective infrastructure for networking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Technology Plan</a:t>
            </a:r>
            <a:endParaRPr lang="en-US" dirty="0"/>
          </a:p>
        </p:txBody>
      </p:sp>
      <p:pic>
        <p:nvPicPr>
          <p:cNvPr id="4" name="Picture 3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 technology</a:t>
            </a:r>
          </a:p>
          <a:p>
            <a:r>
              <a:rPr lang="en-US" dirty="0" smtClean="0"/>
              <a:t>100% access for students and teachers</a:t>
            </a:r>
          </a:p>
          <a:p>
            <a:r>
              <a:rPr lang="en-US" dirty="0" smtClean="0"/>
              <a:t>Access in classroom to multimedia software</a:t>
            </a:r>
          </a:p>
          <a:p>
            <a:r>
              <a:rPr lang="en-US" dirty="0" smtClean="0"/>
              <a:t>Positive impact on parental involvement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 #1 – Objectives to address:</a:t>
            </a:r>
            <a:endParaRPr lang="en-US" dirty="0"/>
          </a:p>
        </p:txBody>
      </p:sp>
      <p:pic>
        <p:nvPicPr>
          <p:cNvPr id="4" name="Picture 3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appropriate professional development to further multimedia needs</a:t>
            </a:r>
          </a:p>
          <a:p>
            <a:endParaRPr lang="en-US" dirty="0" smtClean="0"/>
          </a:p>
          <a:p>
            <a:r>
              <a:rPr lang="en-US" dirty="0" smtClean="0"/>
              <a:t>Ensure that all staff meets or exceeds SBED standards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 </a:t>
            </a:r>
            <a:r>
              <a:rPr lang="en-US" dirty="0" smtClean="0"/>
              <a:t>#2 </a:t>
            </a:r>
            <a:r>
              <a:rPr lang="en-US" dirty="0" smtClean="0"/>
              <a:t>– Objectives to address:</a:t>
            </a:r>
            <a:endParaRPr lang="en-US" dirty="0"/>
          </a:p>
        </p:txBody>
      </p:sp>
      <p:pic>
        <p:nvPicPr>
          <p:cNvPr id="4" name="Picture 3" descr="images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475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10275"/>
            <a:ext cx="77152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315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WISD Technology Plan 2010 - 2013</vt:lpstr>
      <vt:lpstr>What is E-Rate?</vt:lpstr>
      <vt:lpstr>Funding categories</vt:lpstr>
      <vt:lpstr>How do we receive this?</vt:lpstr>
      <vt:lpstr>Weatherford Technology Plan </vt:lpstr>
      <vt:lpstr>Purpose</vt:lpstr>
      <vt:lpstr>Goals of Technology Plan</vt:lpstr>
      <vt:lpstr>Goal #1 – Objectives to address:</vt:lpstr>
      <vt:lpstr>Goal #2 – Objectives to address:</vt:lpstr>
      <vt:lpstr>Goal #3 - Objectives to address:</vt:lpstr>
      <vt:lpstr>Goal #4 – Objectives to address:</vt:lpstr>
      <vt:lpstr>Inventory of Computers</vt:lpstr>
      <vt:lpstr>Conclusion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WISD Technology Plan 2010 - 2013</dc:title>
  <dc:creator>Smith</dc:creator>
  <cp:lastModifiedBy>Smith</cp:lastModifiedBy>
  <cp:revision>6</cp:revision>
  <dcterms:created xsi:type="dcterms:W3CDTF">2010-11-28T22:11:51Z</dcterms:created>
  <dcterms:modified xsi:type="dcterms:W3CDTF">2010-11-28T23:09:45Z</dcterms:modified>
</cp:coreProperties>
</file>